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32" r:id="rId3"/>
    <p:sldId id="380" r:id="rId4"/>
    <p:sldId id="257" r:id="rId5"/>
    <p:sldId id="262" r:id="rId6"/>
    <p:sldId id="415" r:id="rId7"/>
    <p:sldId id="504" r:id="rId8"/>
    <p:sldId id="441" r:id="rId9"/>
    <p:sldId id="529" r:id="rId10"/>
    <p:sldId id="482" r:id="rId11"/>
    <p:sldId id="263" r:id="rId12"/>
    <p:sldId id="506" r:id="rId13"/>
    <p:sldId id="505" r:id="rId14"/>
    <p:sldId id="448" r:id="rId15"/>
    <p:sldId id="508" r:id="rId16"/>
    <p:sldId id="528" r:id="rId17"/>
    <p:sldId id="507" r:id="rId18"/>
    <p:sldId id="530" r:id="rId19"/>
    <p:sldId id="509" r:id="rId20"/>
    <p:sldId id="531" r:id="rId21"/>
    <p:sldId id="532" r:id="rId22"/>
    <p:sldId id="516" r:id="rId23"/>
    <p:sldId id="468" r:id="rId24"/>
    <p:sldId id="510" r:id="rId25"/>
    <p:sldId id="526" r:id="rId26"/>
    <p:sldId id="37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269D01E-BC32-4049-B463-5C60D7B0CCD2}" styleName="主题样式 2 - 个性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04"/>
    <p:restoredTop sz="92395"/>
  </p:normalViewPr>
  <p:slideViewPr>
    <p:cSldViewPr snapToGrid="0">
      <p:cViewPr>
        <p:scale>
          <a:sx n="105" d="100"/>
          <a:sy n="105" d="100"/>
        </p:scale>
        <p:origin x="1024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081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1142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061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360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883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17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16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65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690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868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049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42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49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4026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988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72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48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63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1" y="1634919"/>
            <a:ext cx="722121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高级篇</a:t>
            </a:r>
          </a:p>
          <a:p>
            <a:pPr algn="ctr"/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浏览器控件</a:t>
            </a:r>
            <a:endParaRPr lang="zh-CN" altLang="en-US" sz="36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7149" y="1237620"/>
            <a:ext cx="4834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204" y="366547"/>
            <a:ext cx="3464522" cy="614952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936714" y="1657834"/>
            <a:ext cx="435282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去除列表多余空行，在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viewDidLoad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中加入：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tableView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tableFooterView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(frame: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CGRectZero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5042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中打开网页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572490" y="2353230"/>
            <a:ext cx="100450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要处理单元格点击，需要实现</a:t>
            </a:r>
            <a:r>
              <a:rPr lang="en-US" altLang="zh-CN" dirty="0" err="1" smtClean="0"/>
              <a:t>tableView</a:t>
            </a:r>
            <a:r>
              <a:rPr lang="en-US" altLang="zh-CN" dirty="0" smtClean="0"/>
              <a:t>(_</a:t>
            </a:r>
            <a:r>
              <a:rPr lang="en-US" altLang="zh-CN" dirty="0" err="1" smtClean="0"/>
              <a:t>didSelectRowAtIndexPath</a:t>
            </a:r>
            <a:r>
              <a:rPr lang="en-US" altLang="zh-CN" dirty="0" smtClean="0"/>
              <a:t>:) </a:t>
            </a:r>
            <a:r>
              <a:rPr lang="zh-CN" altLang="en-US" dirty="0" smtClean="0"/>
              <a:t>方法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 smtClean="0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didSelectRowAtIndexPath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dirty="0" err="1" smtClean="0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switch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dirty="0" err="1" smtClean="0">
                <a:solidFill>
                  <a:srgbClr val="5C2699"/>
                </a:solidFill>
                <a:latin typeface="Menlo-Regular" charset="0"/>
              </a:rPr>
              <a:t>section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dirty="0" smtClean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dirty="0" smtClean="0">
                <a:solidFill>
                  <a:srgbClr val="000BFF"/>
                </a:solidFill>
                <a:latin typeface="Menlo-Regular" charset="0"/>
              </a:rPr>
              <a:t>0</a:t>
            </a:r>
            <a:r>
              <a:rPr lang="ro-RO" altLang="zh-CN" dirty="0" smtClean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dirty="0" err="1" smtClean="0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== </a:t>
            </a:r>
            <a:r>
              <a:rPr lang="en-US" altLang="zh-CN" dirty="0" smtClean="0">
                <a:solidFill>
                  <a:srgbClr val="000BFF"/>
                </a:solidFill>
                <a:latin typeface="Menlo-Regular" charset="0"/>
              </a:rPr>
              <a:t>0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smtClean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dirty="0" smtClean="0">
                <a:solidFill>
                  <a:srgbClr val="4D009E"/>
                </a:solidFill>
                <a:latin typeface="Menlo-Regular" charset="0"/>
              </a:rPr>
              <a:t>NSURL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(string: </a:t>
            </a:r>
            <a:r>
              <a:rPr lang="en-US" altLang="zh-CN" dirty="0" smtClean="0">
                <a:solidFill>
                  <a:srgbClr val="BA0011"/>
                </a:solidFill>
                <a:latin typeface="Menlo-Regular" charset="0"/>
              </a:rPr>
              <a:t>"http://</a:t>
            </a:r>
            <a:r>
              <a:rPr lang="en-US" altLang="zh-CN" dirty="0" err="1" smtClean="0">
                <a:solidFill>
                  <a:srgbClr val="BA0011"/>
                </a:solidFill>
                <a:latin typeface="Menlo-Regular" charset="0"/>
              </a:rPr>
              <a:t>apple.com</a:t>
            </a:r>
            <a:r>
              <a:rPr lang="en-US" altLang="zh-CN" dirty="0" smtClean="0">
                <a:solidFill>
                  <a:srgbClr val="BA0011"/>
                </a:solidFill>
                <a:latin typeface="Menlo-Regular" charset="0"/>
              </a:rPr>
              <a:t>/</a:t>
            </a:r>
            <a:r>
              <a:rPr lang="en-US" altLang="zh-CN" dirty="0" err="1" smtClean="0">
                <a:solidFill>
                  <a:srgbClr val="BA0011"/>
                </a:solidFill>
                <a:latin typeface="Menlo-Regular" charset="0"/>
              </a:rPr>
              <a:t>itunes</a:t>
            </a:r>
            <a:r>
              <a:rPr lang="en-US" altLang="zh-CN" dirty="0" smtClean="0">
                <a:solidFill>
                  <a:srgbClr val="BA0011"/>
                </a:solidFill>
                <a:latin typeface="Menlo-Regular" charset="0"/>
              </a:rPr>
              <a:t>/charts/paid-apps/"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en-US" altLang="zh-CN" dirty="0" err="1" smtClean="0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 smtClean="0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dirty="0" err="1" smtClean="0">
                <a:solidFill>
                  <a:srgbClr val="2E0D6E"/>
                </a:solidFill>
                <a:latin typeface="Menlo-Regular" charset="0"/>
              </a:rPr>
              <a:t>openURL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 smtClean="0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                }</a:t>
            </a: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dirty="0" err="1" smtClean="0">
                <a:solidFill>
                  <a:srgbClr val="B40062"/>
                </a:solidFill>
                <a:latin typeface="Menlo-Regular" charset="0"/>
              </a:rPr>
              <a:t>default</a:t>
            </a:r>
            <a:r>
              <a:rPr lang="de-DE" altLang="zh-CN" dirty="0" err="1" smtClean="0">
                <a:solidFill>
                  <a:srgbClr val="000000"/>
                </a:solidFill>
                <a:latin typeface="Menlo-Regular" charset="0"/>
              </a:rPr>
              <a:t>:</a:t>
            </a:r>
            <a:r>
              <a:rPr lang="de-DE" altLang="zh-CN" dirty="0" err="1" smtClean="0">
                <a:solidFill>
                  <a:srgbClr val="B40062"/>
                </a:solidFill>
                <a:latin typeface="Menlo-Regular" charset="0"/>
              </a:rPr>
              <a:t>break</a:t>
            </a:r>
            <a:endParaRPr lang="de-DE" altLang="zh-CN" dirty="0" smtClean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dirty="0" err="1" smtClean="0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de-DE" altLang="zh-CN" dirty="0" err="1" smtClean="0">
                <a:solidFill>
                  <a:srgbClr val="2E0D6E"/>
                </a:solidFill>
                <a:latin typeface="Menlo-Regular" charset="0"/>
              </a:rPr>
              <a:t>deselectRowAtIndexPath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dirty="0" err="1" smtClean="0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dirty="0" err="1" smtClean="0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dirty="0" err="1" smtClean="0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Store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评分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1008018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点击评分时，让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切换至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打开网页。使用</a:t>
            </a:r>
            <a:r>
              <a:rPr lang="en-US" altLang="zh-CN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openURL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</a:p>
          <a:p>
            <a:r>
              <a:rPr lang="en-US" altLang="zh-CN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dirty="0" err="1">
                <a:solidFill>
                  <a:srgbClr val="2E0D6E"/>
                </a:solidFill>
                <a:latin typeface="Menlo-Regular" charset="0"/>
              </a:rPr>
              <a:t>openURL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dirty="0">
                <a:solidFill>
                  <a:srgbClr val="000000"/>
                </a:solidFill>
                <a:latin typeface="Menlo-Regular" charset="0"/>
              </a:rPr>
              <a:t>)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7886554" y="3269711"/>
            <a:ext cx="1281830" cy="668305"/>
          </a:xfrm>
          <a:prstGeom prst="wedgeRoundRectCallout">
            <a:avLst>
              <a:gd name="adj1" fmla="val -166752"/>
              <a:gd name="adj2" fmla="val 5376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判断区块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8625005" y="4035551"/>
            <a:ext cx="2567252" cy="597861"/>
          </a:xfrm>
          <a:prstGeom prst="wedgeRoundRectCallout">
            <a:avLst>
              <a:gd name="adj1" fmla="val -137372"/>
              <a:gd name="adj2" fmla="val -26712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第一个区块的第一行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308524" y="5620337"/>
            <a:ext cx="4322899" cy="597861"/>
          </a:xfrm>
          <a:prstGeom prst="wedgeRoundRectCallout">
            <a:avLst>
              <a:gd name="adj1" fmla="val -28190"/>
              <a:gd name="adj2" fmla="val -132754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因为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还未上架尚不能评分，直接用了一个苹果的网站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5381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490" y="948917"/>
            <a:ext cx="3286110" cy="582257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运行效果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6845618" y="608224"/>
            <a:ext cx="4858702" cy="1391146"/>
          </a:xfrm>
          <a:prstGeom prst="wedgeRoundRectCallout">
            <a:avLst>
              <a:gd name="adj1" fmla="val -105055"/>
              <a:gd name="adj2" fmla="val -1871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00"/>
                </a:solidFill>
                <a:latin typeface="Menlo-Regular" charset="0"/>
              </a:rPr>
              <a:t>点此可返回</a:t>
            </a:r>
            <a:r>
              <a:rPr lang="en-US" altLang="zh-CN" dirty="0" smtClean="0">
                <a:solidFill>
                  <a:srgbClr val="000000"/>
                </a:solidFill>
                <a:latin typeface="Menlo-Regular" charset="0"/>
              </a:rPr>
              <a:t>app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113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4000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UIWebView</a:t>
            </a:r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载入网页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933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使用方法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用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Safari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打开网页非常简单。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UIWebView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相对多一点工作。</a:t>
            </a:r>
          </a:p>
          <a:p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UIWebView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既可以打开远程网址，也可以打开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自带的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HTML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文件。使用它的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loadRequest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方法即可。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51061"/>
              </p:ext>
            </p:extLst>
          </p:nvPr>
        </p:nvGraphicFramePr>
        <p:xfrm>
          <a:off x="1548106" y="2024381"/>
          <a:ext cx="8997696" cy="19393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328694"/>
                <a:gridCol w="5669002"/>
              </a:tblGrid>
              <a:tr h="72179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UIWebView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载入网页方法示例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远程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if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let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url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=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NSURL(s)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60877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本地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69225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56329"/>
            <a:ext cx="11888099" cy="5138076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步骤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建立新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VC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548106" y="941963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拖一个新视图控制器到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about.storyboard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，再拖一个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web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控件进去使其充满视图，</a:t>
            </a:r>
          </a:p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⭐约束：与父视图等宽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等高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/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水平和垂直居中（不可以用上下左右边距为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0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的约束）。 当点击“反馈意见”时，切换到这个新视图打开网页。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1158241" y="4474464"/>
            <a:ext cx="3925823" cy="2145792"/>
          </a:xfrm>
          <a:prstGeom prst="wedgeRoundRectCallout">
            <a:avLst>
              <a:gd name="adj1" fmla="val 9919"/>
              <a:gd name="adj2" fmla="val -102643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按住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Ctrl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拖动“关于”列表的视图控制器到新视图控制器，创建一个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Show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转场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9497568" y="4364736"/>
            <a:ext cx="2279904" cy="1743456"/>
          </a:xfrm>
          <a:prstGeom prst="wedgeRoundRectCallout">
            <a:avLst>
              <a:gd name="adj1" fmla="val 27310"/>
              <a:gd name="adj2" fmla="val -145825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identifier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命名为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showWebView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2858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步骤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定制类并关联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48106" y="2319082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按老步骤，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New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File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新建一个类继承至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UIViewController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，名为 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WebView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Controller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并和视图关联。</a:t>
            </a:r>
          </a:p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把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web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en-US" altLang="zh-CN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控件跟代码关联：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@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IBOutlet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weak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webView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UIWebView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!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48106" y="4006277"/>
            <a:ext cx="100450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在</a:t>
            </a:r>
            <a:r>
              <a:rPr lang="en-US" altLang="zh-CN" sz="1400" dirty="0" err="1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viewDidLoad</a:t>
            </a:r>
            <a:r>
              <a:rPr lang="zh-CN" altLang="en-US" sz="1400" dirty="0" smtClean="0">
                <a:solidFill>
                  <a:srgbClr val="B40062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中加入：</a:t>
            </a:r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>
                <a:solidFill>
                  <a:srgbClr val="4D009E"/>
                </a:solidFill>
                <a:latin typeface="Menlo-Regular" charset="0"/>
              </a:rPr>
              <a:t>NSURL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(string: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"http://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</a:rPr>
              <a:t>xiaoboswift.com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/2015/09/28/welcome/"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 err="1">
                <a:solidFill>
                  <a:srgbClr val="448993"/>
                </a:solidFill>
                <a:latin typeface="Menlo-Regular" charset="0"/>
              </a:rPr>
              <a:t>webView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loadRequest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NSURLRequest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(URL: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))</a:t>
            </a:r>
          </a:p>
          <a:p>
            <a:r>
              <a:rPr lang="de-DE" altLang="zh-CN" sz="14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3306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395745"/>
            <a:ext cx="2067001" cy="639682"/>
            <a:chOff x="201702" y="3174844"/>
            <a:chExt cx="2892555" cy="662382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174844"/>
              <a:ext cx="2674842" cy="541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步骤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3.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更新单元格点击事件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57834" y="1036813"/>
            <a:ext cx="1004509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更新</a:t>
            </a:r>
            <a:r>
              <a:rPr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AboutTableViewController.swift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tableView</a:t>
            </a:r>
            <a:r>
              <a:rPr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(_:</a:t>
            </a:r>
            <a:r>
              <a:rPr lang="en-US" altLang="zh-CN" sz="1400" dirty="0" err="1">
                <a:latin typeface="Lantinghei SC Demibold" charset="-122"/>
                <a:ea typeface="Lantinghei SC Demibold" charset="-122"/>
                <a:cs typeface="Lantinghei SC Demibold" charset="-122"/>
              </a:rPr>
              <a:t>didSelectRowAtIndexPath</a:t>
            </a:r>
            <a:r>
              <a:rPr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:)</a:t>
            </a:r>
            <a:r>
              <a:rPr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方法：</a:t>
            </a:r>
          </a:p>
          <a:p>
            <a:endParaRPr lang="zh-CN" altLang="en-US" sz="1400" dirty="0" smtClean="0"/>
          </a:p>
          <a:p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didSelectRowAtIndexPath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switch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section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4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400" dirty="0">
                <a:solidFill>
                  <a:srgbClr val="000BFF"/>
                </a:solidFill>
                <a:latin typeface="Menlo-Regular" charset="0"/>
              </a:rPr>
              <a:t>0</a:t>
            </a:r>
            <a:r>
              <a:rPr lang="ro-RO" altLang="zh-CN" sz="14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sz="14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== </a:t>
            </a:r>
            <a:r>
              <a:rPr lang="en-US" altLang="zh-CN" sz="1400" dirty="0">
                <a:solidFill>
                  <a:srgbClr val="000BFF"/>
                </a:solidFill>
                <a:latin typeface="Menlo-Regular" charset="0"/>
              </a:rPr>
              <a:t>0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400" dirty="0">
                <a:solidFill>
                  <a:srgbClr val="4D009E"/>
                </a:solidFill>
                <a:latin typeface="Menlo-Regular" charset="0"/>
              </a:rPr>
              <a:t>NSURL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(string: 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"http://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</a:rPr>
              <a:t>apple.com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/</a:t>
            </a:r>
            <a:r>
              <a:rPr lang="en-US" altLang="zh-CN" sz="1400" dirty="0" err="1">
                <a:solidFill>
                  <a:srgbClr val="BA0011"/>
                </a:solidFill>
                <a:latin typeface="Menlo-Regular" charset="0"/>
              </a:rPr>
              <a:t>itunes</a:t>
            </a:r>
            <a:r>
              <a:rPr lang="en-US" altLang="zh-CN" sz="1400" dirty="0">
                <a:solidFill>
                  <a:srgbClr val="BA0011"/>
                </a:solidFill>
                <a:latin typeface="Menlo-Regular" charset="0"/>
              </a:rPr>
              <a:t>/charts/paid-apps/"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en-US" altLang="zh-CN" sz="1400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400" dirty="0" err="1">
                <a:solidFill>
                  <a:srgbClr val="2E0D6E"/>
                </a:solidFill>
                <a:latin typeface="Menlo-Regular" charset="0"/>
              </a:rPr>
              <a:t>openURL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4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        }</a:t>
            </a:r>
          </a:p>
          <a:p>
            <a:r>
              <a:rPr lang="en-US" altLang="zh-CN" sz="1400" dirty="0">
                <a:solidFill>
                  <a:srgbClr val="000000"/>
                </a:solidFill>
                <a:latin typeface="Menlo-Regular" charset="0"/>
              </a:rPr>
              <a:t>            } </a:t>
            </a:r>
            <a:r>
              <a:rPr lang="en-US" altLang="zh-CN" b="1" dirty="0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b="1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b="1" dirty="0" err="1" smtClean="0">
                <a:solidFill>
                  <a:srgbClr val="000000"/>
                </a:solidFill>
                <a:latin typeface="Menlo-Regular" charset="0"/>
              </a:rPr>
              <a:t>indexPath.row</a:t>
            </a:r>
            <a:r>
              <a:rPr lang="en-US" altLang="zh-CN" b="1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== </a:t>
            </a:r>
            <a:r>
              <a:rPr lang="en-US" altLang="zh-CN" b="1" dirty="0">
                <a:solidFill>
                  <a:srgbClr val="000BFF"/>
                </a:solidFill>
                <a:latin typeface="Menlo-Regular" charset="0"/>
              </a:rPr>
              <a:t>1</a:t>
            </a:r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b="1" dirty="0" err="1">
                <a:solidFill>
                  <a:srgbClr val="2E0D6E"/>
                </a:solidFill>
                <a:latin typeface="Menlo-Regular" charset="0"/>
              </a:rPr>
              <a:t>performSegueWithIdentifier</a:t>
            </a:r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b="1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b="1" dirty="0" err="1">
                <a:solidFill>
                  <a:srgbClr val="BA0011"/>
                </a:solidFill>
                <a:latin typeface="Menlo-Regular" charset="0"/>
              </a:rPr>
              <a:t>showWebView</a:t>
            </a:r>
            <a:r>
              <a:rPr lang="en-US" altLang="zh-CN" b="1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, sender: </a:t>
            </a:r>
            <a:r>
              <a:rPr lang="en-US" altLang="zh-CN" b="1" dirty="0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b="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b="1" dirty="0">
                <a:solidFill>
                  <a:srgbClr val="000000"/>
                </a:solidFill>
                <a:latin typeface="Menlo-Regular" charset="0"/>
              </a:rPr>
              <a:t>    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default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: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break</a:t>
            </a:r>
            <a:endParaRPr lang="de-DE" altLang="zh-CN" sz="14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de-DE" altLang="zh-CN" sz="1400" dirty="0" err="1">
                <a:solidFill>
                  <a:srgbClr val="2E0D6E"/>
                </a:solidFill>
                <a:latin typeface="Menlo-Regular" charset="0"/>
              </a:rPr>
              <a:t>deselectRowAtIndexPath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400" dirty="0" err="1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400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r>
              <a:rPr lang="en-US" altLang="zh-CN" sz="1400" dirty="0" smtClean="0"/>
              <a:t> </a:t>
            </a:r>
            <a:endParaRPr lang="en-US" altLang="zh-CN" sz="1400" dirty="0"/>
          </a:p>
        </p:txBody>
      </p:sp>
      <p:sp>
        <p:nvSpPr>
          <p:cNvPr id="11" name="圆角矩形标注 10"/>
          <p:cNvSpPr/>
          <p:nvPr/>
        </p:nvSpPr>
        <p:spPr>
          <a:xfrm>
            <a:off x="9497568" y="4364736"/>
            <a:ext cx="2279904" cy="1743456"/>
          </a:xfrm>
          <a:prstGeom prst="wedgeRoundRectCallout">
            <a:avLst>
              <a:gd name="adj1" fmla="val -181781"/>
              <a:gd name="adj2" fmla="val -101070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如果点击的是第二行，则执行转场。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0516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57834" y="1233886"/>
            <a:ext cx="10045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0000"/>
                </a:solidFill>
                <a:latin typeface="Menlo-Bold" charset="0"/>
              </a:rPr>
              <a:t>2015-11-17 14:16:24.017 </a:t>
            </a:r>
            <a:r>
              <a:rPr lang="en-US" altLang="zh-CN" sz="1400" b="1" dirty="0" err="1">
                <a:solidFill>
                  <a:srgbClr val="000000"/>
                </a:solidFill>
                <a:latin typeface="Menlo-Bold" charset="0"/>
              </a:rPr>
              <a:t>FoodPin</a:t>
            </a:r>
            <a:r>
              <a:rPr lang="en-US" altLang="zh-CN" sz="1400" b="1" dirty="0">
                <a:solidFill>
                  <a:srgbClr val="000000"/>
                </a:solidFill>
                <a:latin typeface="Menlo-Bold" charset="0"/>
              </a:rPr>
              <a:t>[1257:115282] App Transport Security has blocked a </a:t>
            </a:r>
            <a:r>
              <a:rPr lang="en-US" altLang="zh-CN" sz="1400" b="1" dirty="0" err="1">
                <a:solidFill>
                  <a:srgbClr val="000000"/>
                </a:solidFill>
                <a:latin typeface="Menlo-Bold" charset="0"/>
              </a:rPr>
              <a:t>cleartext</a:t>
            </a:r>
            <a:r>
              <a:rPr lang="en-US" altLang="zh-CN" sz="1400" b="1" dirty="0">
                <a:solidFill>
                  <a:srgbClr val="000000"/>
                </a:solidFill>
                <a:latin typeface="Menlo-Bold" charset="0"/>
              </a:rPr>
              <a:t> HTTP (http://) resource load since it is insecure. Temporary exceptions can be configured via your app's </a:t>
            </a:r>
            <a:r>
              <a:rPr lang="en-US" altLang="zh-CN" sz="1400" b="1" dirty="0" err="1">
                <a:solidFill>
                  <a:srgbClr val="000000"/>
                </a:solidFill>
                <a:latin typeface="Menlo-Bold" charset="0"/>
              </a:rPr>
              <a:t>Info.plist</a:t>
            </a:r>
            <a:r>
              <a:rPr lang="en-US" altLang="zh-CN" sz="1400" b="1" dirty="0">
                <a:solidFill>
                  <a:srgbClr val="000000"/>
                </a:solidFill>
                <a:latin typeface="Menlo-Bold" charset="0"/>
              </a:rPr>
              <a:t> file.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389376" y="3483760"/>
            <a:ext cx="5047488" cy="1319888"/>
          </a:xfrm>
          <a:prstGeom prst="wedgeRoundRectCallout">
            <a:avLst>
              <a:gd name="adj1" fmla="val -19623"/>
              <a:gd name="adj2" fmla="val -118371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App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Transport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Security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是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iOS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9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的一项安全机制，默认强制所有连接必须为安全链接即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https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协议。要想使用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http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链接，需要手工在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Info.plist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里关闭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ATS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584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66944" y="3864864"/>
            <a:ext cx="549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我有一个理论，就是当你付出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100%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努力后，最终总会有成果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。                  </a:t>
            </a:r>
            <a:endParaRPr lang="zh-CN" altLang="en-US" i="1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                 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莱瑞 伯德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919"/>
            <a:ext cx="9691461" cy="5537978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关闭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ATS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42188" y="993071"/>
            <a:ext cx="1004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打开</a:t>
            </a:r>
            <a:r>
              <a:rPr kumimoji="1" lang="en-US" altLang="zh-CN" sz="1400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Info.plist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，右击空白处，选中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Add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Row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</a:t>
            </a:r>
            <a:r>
              <a:rPr kumimoji="1" lang="en-US" altLang="zh-CN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key</a:t>
            </a:r>
            <a:r>
              <a:rPr kumimoji="1" lang="zh-CN" altLang="en-US" sz="1400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选择 </a:t>
            </a:r>
            <a:r>
              <a:rPr kumimoji="1" lang="en-US" altLang="zh-CN" sz="1400" dirty="0">
                <a:latin typeface="Lantinghei SC Demibold" charset="-122"/>
                <a:ea typeface="Lantinghei SC Demibold" charset="-122"/>
                <a:cs typeface="Lantinghei SC Demibold" charset="-122"/>
              </a:rPr>
              <a:t>App Transport Security Settings</a:t>
            </a:r>
            <a:endParaRPr lang="zh-CN" altLang="en-US" sz="1400" dirty="0" smtClean="0">
              <a:solidFill>
                <a:srgbClr val="B40062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4437888" y="3877056"/>
            <a:ext cx="926592" cy="414528"/>
          </a:xfrm>
          <a:prstGeom prst="wedgeRoundRectCallout">
            <a:avLst>
              <a:gd name="adj1" fmla="val 37737"/>
              <a:gd name="adj2" fmla="val 107663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2.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+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2633511" y="5352288"/>
            <a:ext cx="1487385" cy="621792"/>
          </a:xfrm>
          <a:prstGeom prst="wedgeRoundRectCallout">
            <a:avLst>
              <a:gd name="adj1" fmla="val -32826"/>
              <a:gd name="adj2" fmla="val -153441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1.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点小三角，使向下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437888" y="5352288"/>
            <a:ext cx="3072384" cy="565848"/>
          </a:xfrm>
          <a:prstGeom prst="wedgeRoundRectCallout">
            <a:avLst>
              <a:gd name="adj1" fmla="val -36359"/>
              <a:gd name="adj2" fmla="val -106964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3.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Allow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Arbitrary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Loads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7685287" y="3938016"/>
            <a:ext cx="1877568" cy="565848"/>
          </a:xfrm>
          <a:prstGeom prst="wedgeRoundRectCallout">
            <a:avLst>
              <a:gd name="adj1" fmla="val -44909"/>
              <a:gd name="adj2" fmla="val 13004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4.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选 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YES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58109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42188" y="479615"/>
            <a:ext cx="2182647" cy="555810"/>
            <a:chOff x="39867" y="3261692"/>
            <a:chExt cx="3054390" cy="575534"/>
          </a:xfrm>
        </p:grpSpPr>
        <p:sp>
          <p:nvSpPr>
            <p:cNvPr id="17" name="文本框 16"/>
            <p:cNvSpPr txBox="1"/>
            <p:nvPr/>
          </p:nvSpPr>
          <p:spPr>
            <a:xfrm>
              <a:off x="39867" y="3261692"/>
              <a:ext cx="3054388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solidFill>
                    <a:schemeClr val="bg1"/>
                  </a:solidFill>
                  <a:latin typeface="Lantinghei SC Demibold" charset="-122"/>
                  <a:ea typeface="Lantinghei SC Demibold" charset="-122"/>
                  <a:cs typeface="Lantinghei SC Demibold" charset="-122"/>
                </a:rPr>
                <a:t>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792" y="366547"/>
            <a:ext cx="3587141" cy="637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40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4000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SFSafariViewController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7895" y="-221956"/>
            <a:ext cx="115620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0" dirty="0">
                <a:solidFill>
                  <a:schemeClr val="bg1"/>
                </a:solidFill>
                <a:latin typeface="Apple Chancery" charset="0"/>
                <a:ea typeface="Apple Chancery" charset="0"/>
                <a:cs typeface="Apple Chancery" charset="0"/>
              </a:rPr>
              <a:t>4</a:t>
            </a:r>
            <a:endParaRPr lang="zh-CN" altLang="en-US" sz="30000" dirty="0">
              <a:solidFill>
                <a:schemeClr val="bg1"/>
              </a:solidFill>
              <a:latin typeface="Apple Chancery" charset="0"/>
              <a:ea typeface="Apple Chancery" charset="0"/>
              <a:cs typeface="Apple Chance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54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764020"/>
              </p:ext>
            </p:extLst>
          </p:nvPr>
        </p:nvGraphicFramePr>
        <p:xfrm>
          <a:off x="377952" y="1214350"/>
          <a:ext cx="11324976" cy="26578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01568"/>
                <a:gridCol w="7923408"/>
              </a:tblGrid>
              <a:tr h="40498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SFSafariViewController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0641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使用场合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如要集成一个完整的浏览器，推荐使用</a:t>
                      </a:r>
                      <a:endParaRPr lang="en-US" altLang="zh-CN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 anchor="ctr"/>
                </a:tc>
              </a:tr>
              <a:tr h="4315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方法</a:t>
                      </a:r>
                      <a:endParaRPr lang="zh-CN" altLang="en-US" dirty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let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sfVC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=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SFSafariViewController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(URL: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url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,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entersReaderIfAvailable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:</a:t>
                      </a:r>
                      <a:r>
                        <a:rPr lang="zh-CN" altLang="en-US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baseline="0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true)</a:t>
                      </a:r>
                      <a:endParaRPr lang="zh-CN" altLang="en-US" baseline="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baseline="0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presentViewController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(</a:t>
                      </a:r>
                      <a:r>
                        <a:rPr lang="en-US" altLang="zh-CN" dirty="0" err="1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sfVC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,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animated: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true,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completion:</a:t>
                      </a:r>
                      <a:r>
                        <a:rPr lang="zh-CN" altLang="en-US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 </a:t>
                      </a:r>
                      <a:r>
                        <a:rPr lang="en-US" altLang="zh-CN" dirty="0" smtClean="0">
                          <a:latin typeface="Lantinghei SC Demibold" charset="-122"/>
                          <a:ea typeface="Lantinghei SC Demibold" charset="-122"/>
                          <a:cs typeface="Lantinghei SC Demibold" charset="-122"/>
                        </a:rPr>
                        <a:t>nil)</a:t>
                      </a:r>
                      <a:endParaRPr lang="zh-CN" altLang="en-US" dirty="0" smtClean="0">
                        <a:latin typeface="Lantinghei SC Demibold" charset="-122"/>
                        <a:ea typeface="Lantinghei SC Demibold" charset="-122"/>
                        <a:cs typeface="Lantinghei SC Demibold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本章重点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57834" y="86046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SFSafariViewController</a:t>
            </a:r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具有跟</a:t>
            </a:r>
            <a:r>
              <a:rPr lang="en-US" altLang="zh-CN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r>
              <a:rPr lang="zh-CN" altLang="en-US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一样的特性比如自动填充和阅读器。</a:t>
            </a:r>
            <a:endParaRPr lang="zh-CN" altLang="en-US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89802" y="4398160"/>
            <a:ext cx="5047488" cy="1319888"/>
          </a:xfrm>
          <a:prstGeom prst="wedgeRoundRectCallout">
            <a:avLst>
              <a:gd name="adj1" fmla="val 25546"/>
              <a:gd name="adj2" fmla="val -132226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初始化时指定一个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URL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，进入阅读器模式，如果可用的话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441834" y="4922416"/>
            <a:ext cx="5047488" cy="1319888"/>
          </a:xfrm>
          <a:prstGeom prst="wedgeRoundRectCallout">
            <a:avLst>
              <a:gd name="adj1" fmla="val -48850"/>
              <a:gd name="adj2" fmla="val -13499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模态展示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52406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使用步骤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57834" y="915805"/>
            <a:ext cx="10045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600" b="1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AboutTableViewController.swift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，更新列表网站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关于我们</a:t>
            </a:r>
            <a:r>
              <a:rPr lang="en-US" altLang="zh-CN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区块的代码。</a:t>
            </a:r>
          </a:p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首先导入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import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SafariServices</a:t>
            </a:r>
            <a:endParaRPr lang="zh-CN" altLang="en-US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01802" y="1810464"/>
            <a:ext cx="1004509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更新单元格点击的代码：</a:t>
            </a:r>
          </a:p>
          <a:p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didSelectRowAtIndexPath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switch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section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ro-RO" altLang="zh-CN" sz="1200" dirty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200" dirty="0">
                <a:solidFill>
                  <a:srgbClr val="000BFF"/>
                </a:solidFill>
                <a:latin typeface="Menlo-Regular" charset="0"/>
              </a:rPr>
              <a:t>0</a:t>
            </a:r>
            <a:r>
              <a:rPr lang="ro-RO" altLang="zh-CN" sz="12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== </a:t>
            </a:r>
            <a:r>
              <a:rPr lang="en-US" altLang="zh-CN" sz="1200" dirty="0">
                <a:solidFill>
                  <a:srgbClr val="000BFF"/>
                </a:solidFill>
                <a:latin typeface="Menlo-Regular" charset="0"/>
              </a:rPr>
              <a:t>0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200" dirty="0">
                <a:solidFill>
                  <a:srgbClr val="4D009E"/>
                </a:solidFill>
                <a:latin typeface="Menlo-Regular" charset="0"/>
              </a:rPr>
              <a:t>NSURL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(string: </a:t>
            </a:r>
            <a:r>
              <a:rPr lang="en-US" altLang="zh-CN" sz="1200" dirty="0">
                <a:solidFill>
                  <a:srgbClr val="BA0011"/>
                </a:solidFill>
                <a:latin typeface="Menlo-Regular" charset="0"/>
              </a:rPr>
              <a:t>"http://</a:t>
            </a:r>
            <a:r>
              <a:rPr lang="en-US" altLang="zh-CN" sz="1200" dirty="0" err="1">
                <a:solidFill>
                  <a:srgbClr val="BA0011"/>
                </a:solidFill>
                <a:latin typeface="Menlo-Regular" charset="0"/>
              </a:rPr>
              <a:t>apple.com</a:t>
            </a:r>
            <a:r>
              <a:rPr lang="en-US" altLang="zh-CN" sz="1200" dirty="0">
                <a:solidFill>
                  <a:srgbClr val="BA0011"/>
                </a:solidFill>
                <a:latin typeface="Menlo-Regular" charset="0"/>
              </a:rPr>
              <a:t>/</a:t>
            </a:r>
            <a:r>
              <a:rPr lang="en-US" altLang="zh-CN" sz="1200" dirty="0" err="1">
                <a:solidFill>
                  <a:srgbClr val="BA0011"/>
                </a:solidFill>
                <a:latin typeface="Menlo-Regular" charset="0"/>
              </a:rPr>
              <a:t>itunes</a:t>
            </a:r>
            <a:r>
              <a:rPr lang="en-US" altLang="zh-CN" sz="1200" dirty="0">
                <a:solidFill>
                  <a:srgbClr val="BA0011"/>
                </a:solidFill>
                <a:latin typeface="Menlo-Regular" charset="0"/>
              </a:rPr>
              <a:t>/charts/paid-apps/"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            </a:t>
            </a:r>
            <a:r>
              <a:rPr lang="en-US" altLang="zh-CN" sz="1200" dirty="0" err="1">
                <a:solidFill>
                  <a:srgbClr val="4D009E"/>
                </a:solidFill>
                <a:latin typeface="Menlo-Regular" charset="0"/>
              </a:rPr>
              <a:t>UIApplication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sharedApplication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().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openURL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    }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    }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else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sz="12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== </a:t>
            </a:r>
            <a:r>
              <a:rPr lang="en-US" altLang="zh-CN" sz="1200" dirty="0">
                <a:solidFill>
                  <a:srgbClr val="000BFF"/>
                </a:solidFill>
                <a:latin typeface="Menlo-Regular" charset="0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en-US" altLang="zh-CN" sz="1200" dirty="0" err="1">
                <a:solidFill>
                  <a:srgbClr val="2E0D6E"/>
                </a:solidFill>
                <a:latin typeface="Menlo-Regular" charset="0"/>
              </a:rPr>
              <a:t>performSegueWithIdentifier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2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200" dirty="0" err="1">
                <a:solidFill>
                  <a:srgbClr val="BA0011"/>
                </a:solidFill>
                <a:latin typeface="Menlo-Regular" charset="0"/>
              </a:rPr>
              <a:t>showWebView</a:t>
            </a:r>
            <a:r>
              <a:rPr lang="en-US" altLang="zh-CN" sz="12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, sender: </a:t>
            </a:r>
            <a:r>
              <a:rPr lang="en-US" altLang="zh-CN" sz="1200" dirty="0">
                <a:solidFill>
                  <a:srgbClr val="B40062"/>
                </a:solidFill>
                <a:latin typeface="Menlo-Regular" charset="0"/>
              </a:rPr>
              <a:t>self</a:t>
            </a:r>
            <a:r>
              <a:rPr lang="en-US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200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zh-CN" altLang="en-US" sz="1600" b="1" dirty="0" smtClean="0">
                <a:solidFill>
                  <a:srgbClr val="B40062"/>
                </a:solidFill>
                <a:latin typeface="Menlo-Regular" charset="0"/>
              </a:rPr>
              <a:t>      </a:t>
            </a:r>
            <a:r>
              <a:rPr lang="ro-RO" altLang="zh-CN" sz="1600" b="1" dirty="0" smtClean="0">
                <a:solidFill>
                  <a:srgbClr val="B40062"/>
                </a:solidFill>
                <a:latin typeface="Menlo-Regular" charset="0"/>
              </a:rPr>
              <a:t>case</a:t>
            </a:r>
            <a:r>
              <a:rPr lang="ro-RO" altLang="zh-CN" sz="1600" b="1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600" b="1" dirty="0">
                <a:solidFill>
                  <a:srgbClr val="000BFF"/>
                </a:solidFill>
                <a:latin typeface="Menlo-Regular" charset="0"/>
              </a:rPr>
              <a:t>1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ro-RO" altLang="zh-CN" sz="1600" b="1" dirty="0" err="1">
                <a:solidFill>
                  <a:srgbClr val="B40062"/>
                </a:solidFill>
                <a:latin typeface="Menlo-Regular" charset="0"/>
              </a:rPr>
              <a:t>if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600" b="1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600" b="1" dirty="0">
                <a:solidFill>
                  <a:srgbClr val="4D009E"/>
                </a:solidFill>
                <a:latin typeface="Menlo-Regular" charset="0"/>
              </a:rPr>
              <a:t>NSURL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string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600" b="1" dirty="0" err="1">
                <a:solidFill>
                  <a:srgbClr val="448993"/>
                </a:solidFill>
                <a:latin typeface="Menlo-Regular" charset="0"/>
              </a:rPr>
              <a:t>links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ro-RO" altLang="zh-CN" sz="1600" b="1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]) {</a:t>
            </a:r>
          </a:p>
          <a:p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600" b="1" dirty="0" err="1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sfVC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ro-RO" altLang="zh-CN" sz="1600" b="1" dirty="0" err="1">
                <a:solidFill>
                  <a:srgbClr val="4D009E"/>
                </a:solidFill>
                <a:latin typeface="Menlo-Regular" charset="0"/>
              </a:rPr>
              <a:t>SFSafariViewController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(URL: 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url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entersReaderIfAvailable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600" b="1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                </a:t>
            </a:r>
            <a:r>
              <a:rPr lang="ro-RO" altLang="zh-CN" sz="1600" b="1" dirty="0" err="1">
                <a:solidFill>
                  <a:srgbClr val="2E0D6E"/>
                </a:solidFill>
                <a:latin typeface="Menlo-Regular" charset="0"/>
              </a:rPr>
              <a:t>presentViewController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sfVC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600" b="1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ro-RO" altLang="zh-CN" sz="1600" b="1" dirty="0" err="1">
                <a:solidFill>
                  <a:srgbClr val="000000"/>
                </a:solidFill>
                <a:latin typeface="Menlo-Regular" charset="0"/>
              </a:rPr>
              <a:t>completion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ro-RO" altLang="zh-CN" sz="1600" b="1" dirty="0" err="1">
                <a:solidFill>
                  <a:srgbClr val="B40062"/>
                </a:solidFill>
                <a:latin typeface="Menlo-Regular" charset="0"/>
              </a:rPr>
              <a:t>nil</a:t>
            </a:r>
            <a:r>
              <a:rPr lang="ro-RO" altLang="zh-CN" sz="1600" b="1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600" b="1" dirty="0">
                <a:solidFill>
                  <a:srgbClr val="000000"/>
                </a:solidFill>
                <a:latin typeface="Menlo-Regular" charset="0"/>
              </a:rPr>
              <a:t>            </a:t>
            </a:r>
            <a:r>
              <a:rPr lang="de-DE" altLang="zh-CN" sz="1600" b="1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600" b="1" dirty="0" smtClean="0">
              <a:solidFill>
                <a:srgbClr val="000000"/>
              </a:solidFill>
              <a:latin typeface="Menlo-Regular" charset="0"/>
            </a:endParaRPr>
          </a:p>
          <a:p>
            <a:endParaRPr lang="de-DE" altLang="zh-CN" sz="1600" b="1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4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200" dirty="0" err="1">
                <a:solidFill>
                  <a:srgbClr val="B40062"/>
                </a:solidFill>
                <a:latin typeface="Menlo-Regular" charset="0"/>
              </a:rPr>
              <a:t>default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:</a:t>
            </a:r>
            <a:r>
              <a:rPr lang="de-DE" altLang="zh-CN" sz="1200" dirty="0" err="1">
                <a:solidFill>
                  <a:srgbClr val="B40062"/>
                </a:solidFill>
                <a:latin typeface="Menlo-Regular" charset="0"/>
              </a:rPr>
              <a:t>break</a:t>
            </a:r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}</a:t>
            </a:r>
          </a:p>
          <a:p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de-DE" altLang="zh-CN" sz="1200" dirty="0" err="1">
                <a:solidFill>
                  <a:srgbClr val="2E0D6E"/>
                </a:solidFill>
                <a:latin typeface="Menlo-Regular" charset="0"/>
              </a:rPr>
              <a:t>deselectRowAtIndexPath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200" dirty="0" err="1">
                <a:solidFill>
                  <a:srgbClr val="000000"/>
                </a:solidFill>
                <a:latin typeface="Menlo-Regular" charset="0"/>
              </a:rPr>
              <a:t>animated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200" dirty="0" err="1">
                <a:solidFill>
                  <a:srgbClr val="B40062"/>
                </a:solidFill>
                <a:latin typeface="Menlo-Regular" charset="0"/>
              </a:rPr>
              <a:t>true</a:t>
            </a:r>
            <a:r>
              <a:rPr lang="de-DE" altLang="zh-CN" sz="12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r>
              <a:rPr lang="de-DE" altLang="zh-CN" sz="12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de-DE" altLang="zh-CN" sz="12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9473184" y="3267455"/>
            <a:ext cx="2718816" cy="1731265"/>
          </a:xfrm>
          <a:prstGeom prst="wedgeRoundRectCallout">
            <a:avLst>
              <a:gd name="adj1" fmla="val -62140"/>
              <a:gd name="adj2" fmla="val 22427"/>
              <a:gd name="adj3" fmla="val 16667"/>
            </a:avLst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对应“关于我们”区块的单元格点击，从数组中获取相应的</a:t>
            </a:r>
            <a:r>
              <a:rPr kumimoji="1" lang="en-US" altLang="zh-CN" dirty="0" err="1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url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，在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Safari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控制器中打开</a:t>
            </a:r>
            <a:endParaRPr kumimoji="1" lang="zh-CN" altLang="en-US" dirty="0" smtClean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521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51239"/>
            <a:ext cx="4572001" cy="521186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914166" cy="592384"/>
            <a:chOff x="201702" y="3223820"/>
            <a:chExt cx="3463863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3463863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64" y="0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880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94114" y="4547616"/>
            <a:ext cx="597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92480" y="487681"/>
            <a:ext cx="102534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中显示网页内容几乎是必不可少的。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iOS9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种方式显示网页：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可以让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来打开你指定的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会暂时切换到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UIWebView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WKWebView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前者是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之前最常用的浏览器控件，后者是前者的增强版，可把这两者视作精简版的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；用来打开一个指定的网页，这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者再适合不过。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SFSafariViewController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随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新推出的控制器。相对于内嵌全功能的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浏览器，而不需要切换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2480" y="4523233"/>
            <a:ext cx="102534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这章我们将学到：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使用全部上述方式来显示网页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完善上一章的“关于”选项页（</a:t>
            </a:r>
            <a:r>
              <a:rPr lang="en-US" altLang="zh-CN" sz="20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about.storyboard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添加“上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给我们评分”、“意见反馈”和“关注我们”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工程基于上一章完成版</a:t>
            </a: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5" y="292839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5" y="1940439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4623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关于页面设计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6" y="3670716"/>
            <a:ext cx="5928865" cy="99394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6" y="5284780"/>
            <a:ext cx="5928865" cy="993941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581225" y="2207559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Safari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中打开网页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81225" y="3924112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UIWebView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载入网页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81225" y="5479523"/>
            <a:ext cx="781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a-DK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da-DK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SFSafariViewController</a:t>
            </a:r>
            <a:endParaRPr lang="da-DK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关于页面设计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列表布局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5569" y="1010664"/>
            <a:ext cx="4923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图片（</a:t>
            </a:r>
            <a:r>
              <a:rPr lang="en-US" altLang="zh-CN" sz="14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logoxiaobo.png</a:t>
            </a:r>
            <a:r>
              <a:rPr lang="en-US" altLang="zh-CN" sz="14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拖入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Assets.xcasset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webview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7834" y="1657834"/>
            <a:ext cx="5047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拖一个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imageView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到列表的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header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中，高度为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85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属性：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14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logoxiaobo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Fit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（居中）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21969" y="1873277"/>
            <a:ext cx="4070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把单元格样式调整为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Basic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r>
              <a:rPr lang="zh-CN" altLang="en-US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4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</a:t>
            </a:r>
            <a:endParaRPr lang="zh-CN" altLang="en-US" sz="14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3" y="2646380"/>
            <a:ext cx="12122817" cy="386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自定义列表类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35569" y="879218"/>
            <a:ext cx="10556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File..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命名为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AboutTableViewController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继承于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UITableViewController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about.storyboard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中把 关于 列表视图，指定为这个新类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267"/>
            <a:ext cx="12182526" cy="214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07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定制列表区块（代码）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548106" y="873716"/>
            <a:ext cx="10045094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个变量：</a:t>
            </a: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var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sectionTitle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评分和反馈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关注我们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</a:p>
          <a:p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var</a:t>
            </a:r>
            <a:r>
              <a:rPr lang="zh-CN" altLang="en-US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sectionContent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= [[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在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App Store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上给我们评分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反馈意见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],[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网站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微信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zh-CN" altLang="en-US" sz="1600" dirty="0">
                <a:solidFill>
                  <a:srgbClr val="BA0011"/>
                </a:solidFill>
                <a:latin typeface="PingFangSC-Regular" charset="-122"/>
                <a:ea typeface="PingFangSC-Regular" charset="-122"/>
              </a:rPr>
              <a:t>花川学院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]]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  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  <a:ea typeface="PingFangSC-Regular" charset="-122"/>
              </a:rPr>
              <a:t>var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 links = [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"http://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xiaoboswift.com"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"http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://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www.xiaoboswift.com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/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wp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-content/uploads/2015/09/qrcode_for_gh_40e7ae09a227_430.jpg"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,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"http://</a:t>
            </a:r>
            <a:r>
              <a:rPr lang="en-US" altLang="zh-CN" sz="1600" dirty="0" err="1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hcxy.me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  <a:ea typeface="PingFangSC-Regular" charset="-122"/>
              </a:rPr>
              <a:t>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  <a:ea typeface="PingFangSC-Regular" charset="-122"/>
              </a:rPr>
              <a:t>]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6962370" y="170688"/>
            <a:ext cx="1511070" cy="946706"/>
          </a:xfrm>
          <a:prstGeom prst="wedgeRoundRectCallout">
            <a:avLst>
              <a:gd name="adj1" fmla="val -44047"/>
              <a:gd name="adj2" fmla="val 80511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区块的标题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146764" y="2670175"/>
            <a:ext cx="1511070" cy="946706"/>
          </a:xfrm>
          <a:prstGeom prst="wedgeRoundRectCallout">
            <a:avLst>
              <a:gd name="adj1" fmla="val 75366"/>
              <a:gd name="adj2" fmla="val -133270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区块中的单元格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681630" y="2830008"/>
            <a:ext cx="1524097" cy="644712"/>
          </a:xfrm>
          <a:prstGeom prst="wedgeRoundRectCallout">
            <a:avLst>
              <a:gd name="adj1" fmla="val -148199"/>
              <a:gd name="adj2" fmla="val -117979"/>
              <a:gd name="adj3" fmla="val 16667"/>
            </a:avLst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保存网址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50570" y="3690503"/>
            <a:ext cx="1004509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列表的区块数 和 每区块内的行数实现：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B40062"/>
                </a:solidFill>
                <a:latin typeface="Menlo-Regular" charset="0"/>
              </a:rPr>
              <a:t>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numberOfSectionsInTableView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</a:rPr>
              <a:t>2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</a:p>
          <a:p>
            <a:endParaRPr lang="de-DE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numberOfRowsInSection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de-DE" altLang="zh-CN" sz="1600" dirty="0" err="1">
                <a:solidFill>
                  <a:srgbClr val="000000"/>
                </a:solidFill>
                <a:latin typeface="Menlo-Regular" charset="0"/>
              </a:rPr>
              <a:t>section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de-DE" altLang="zh-CN" sz="16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de-DE" altLang="zh-CN" sz="16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section == 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</a:rPr>
              <a:t>0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? 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: </a:t>
            </a:r>
            <a:r>
              <a:rPr lang="en-US" altLang="zh-CN" sz="1600" dirty="0">
                <a:solidFill>
                  <a:srgbClr val="000BFF"/>
                </a:solidFill>
                <a:latin typeface="Menlo-Regular" charset="0"/>
              </a:rPr>
              <a:t>3</a:t>
            </a:r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de-DE" altLang="zh-CN" sz="1600" dirty="0">
                <a:solidFill>
                  <a:srgbClr val="000000"/>
                </a:solidFill>
                <a:latin typeface="Menlo-Regular" charset="0"/>
              </a:rPr>
              <a:t>    }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520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 animBg="1"/>
      <p:bldP spid="10" grpId="0" animBg="1"/>
      <p:bldP spid="11" grpId="0" animBg="1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-1" y="366547"/>
            <a:ext cx="3724835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892554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区块标题</a:t>
              </a:r>
              <a:r>
                <a:rPr lang="zh-CN" altLang="en-US" sz="1400" b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和单元格内容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57962" y="1474954"/>
            <a:ext cx="10045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列表的区块标题实现：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 smtClean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titleForHeaderInSection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section: 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</a:rPr>
              <a:t>String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?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sectionTitle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[section]</a:t>
            </a: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31114" y="3450058"/>
            <a:ext cx="1004509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单元格内容实现：</a:t>
            </a:r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override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B40062"/>
                </a:solidFill>
                <a:latin typeface="Menlo-Regular" charset="0"/>
              </a:rPr>
              <a:t>func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tableView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UITableView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cellForRowAtIndexPath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NSIndexPath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 -&gt; </a:t>
            </a:r>
            <a:r>
              <a:rPr lang="en-US" altLang="zh-CN" sz="1600" dirty="0" err="1">
                <a:solidFill>
                  <a:srgbClr val="4D009E"/>
                </a:solidFill>
                <a:latin typeface="Menlo-Regular" charset="0"/>
              </a:rPr>
              <a:t>UITableViewCell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{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let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cell =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tableView.</a:t>
            </a:r>
            <a:r>
              <a:rPr lang="en-US" altLang="zh-CN" sz="1600" dirty="0" err="1">
                <a:solidFill>
                  <a:srgbClr val="2E0D6E"/>
                </a:solidFill>
                <a:latin typeface="Menlo-Regular" charset="0"/>
              </a:rPr>
              <a:t>dequeueReusableCellWithIdentifier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altLang="zh-CN" sz="1600" dirty="0">
                <a:solidFill>
                  <a:srgbClr val="BA0011"/>
                </a:solidFill>
                <a:latin typeface="Menlo-Regular" charset="0"/>
              </a:rPr>
              <a:t>"Cell"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forIndexPath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: 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indexPath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)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1D8519"/>
                </a:solidFill>
                <a:latin typeface="Menlo-Regular" charset="0"/>
              </a:rPr>
              <a:t>// Configure the cell...</a:t>
            </a: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cell.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textLabel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?.</a:t>
            </a:r>
            <a:r>
              <a:rPr lang="en-US" altLang="zh-CN" sz="1600" dirty="0">
                <a:solidFill>
                  <a:srgbClr val="5C2699"/>
                </a:solidFill>
                <a:latin typeface="Menlo-Regular" charset="0"/>
              </a:rPr>
              <a:t>text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en-US" altLang="zh-CN" sz="1600" dirty="0" err="1">
                <a:solidFill>
                  <a:srgbClr val="448993"/>
                </a:solidFill>
                <a:latin typeface="Menlo-Regular" charset="0"/>
              </a:rPr>
              <a:t>sectionContent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section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][</a:t>
            </a:r>
            <a:r>
              <a:rPr lang="en-US" altLang="zh-CN" sz="1600" dirty="0" err="1">
                <a:solidFill>
                  <a:srgbClr val="000000"/>
                </a:solidFill>
                <a:latin typeface="Menlo-Regular" charset="0"/>
              </a:rPr>
              <a:t>indexPath.</a:t>
            </a:r>
            <a:r>
              <a:rPr lang="en-US" altLang="zh-CN" sz="1600" dirty="0" err="1">
                <a:solidFill>
                  <a:srgbClr val="5C2699"/>
                </a:solidFill>
                <a:latin typeface="Menlo-Regular" charset="0"/>
              </a:rPr>
              <a:t>row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endParaRPr lang="en-US" altLang="zh-CN" sz="16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altLang="zh-CN" sz="1600" dirty="0">
                <a:solidFill>
                  <a:srgbClr val="B40062"/>
                </a:solidFill>
                <a:latin typeface="Menlo-Regular" charset="0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latin typeface="Menlo-Regular" charset="0"/>
              </a:rPr>
              <a:t> cell</a:t>
            </a:r>
          </a:p>
          <a:p>
            <a:r>
              <a:rPr lang="de-DE" altLang="zh-CN" sz="1600" dirty="0" smtClean="0">
                <a:solidFill>
                  <a:srgbClr val="000000"/>
                </a:solidFill>
                <a:latin typeface="Menlo-Regular" charset="0"/>
              </a:rPr>
              <a:t>}</a:t>
            </a:r>
            <a:endParaRPr lang="zh-CN" altLang="en-US" sz="1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9830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13557</TotalTime>
  <Words>1372</Words>
  <Application>Microsoft Macintosh PowerPoint</Application>
  <PresentationFormat>宽屏</PresentationFormat>
  <Paragraphs>217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0" baseType="lpstr">
      <vt:lpstr>Apple Chancery</vt:lpstr>
      <vt:lpstr>Calibri</vt:lpstr>
      <vt:lpstr>Calibri Light</vt:lpstr>
      <vt:lpstr>Lantinghei SC Demibold</vt:lpstr>
      <vt:lpstr>Menlo-Bold</vt:lpstr>
      <vt:lpstr>Menlo-Regular</vt:lpstr>
      <vt:lpstr>PingFangSC-Regular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Microsoft Office 用户</cp:lastModifiedBy>
  <cp:revision>3399</cp:revision>
  <dcterms:created xsi:type="dcterms:W3CDTF">2014-05-16T07:57:58Z</dcterms:created>
  <dcterms:modified xsi:type="dcterms:W3CDTF">2015-11-17T08:29:12Z</dcterms:modified>
</cp:coreProperties>
</file>